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1" r:id="rId2"/>
    <p:sldId id="303" r:id="rId3"/>
    <p:sldId id="304" r:id="rId4"/>
    <p:sldId id="311" r:id="rId5"/>
    <p:sldId id="308" r:id="rId6"/>
    <p:sldId id="309" r:id="rId7"/>
    <p:sldId id="312" r:id="rId8"/>
    <p:sldId id="310" r:id="rId9"/>
    <p:sldId id="307" r:id="rId10"/>
    <p:sldId id="313" r:id="rId11"/>
    <p:sldId id="315" r:id="rId12"/>
    <p:sldId id="322" r:id="rId13"/>
    <p:sldId id="317" r:id="rId14"/>
    <p:sldId id="319" r:id="rId15"/>
    <p:sldId id="316" r:id="rId16"/>
    <p:sldId id="263" r:id="rId17"/>
    <p:sldId id="264" r:id="rId18"/>
    <p:sldId id="265" r:id="rId19"/>
    <p:sldId id="318" r:id="rId20"/>
    <p:sldId id="321" r:id="rId21"/>
    <p:sldId id="323" r:id="rId2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C91"/>
    <a:srgbClr val="1E49FE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09BB2-558A-22F5-1E63-9857B9A9E34C}" v="1" dt="2020-11-28T17:52:33.357"/>
    <p1510:client id="{B9052A0D-42CB-7F47-8C44-1A230F035228}" v="1" dt="2020-07-19T10:39:34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88023" autoAdjust="0"/>
  </p:normalViewPr>
  <p:slideViewPr>
    <p:cSldViewPr>
      <p:cViewPr varScale="1">
        <p:scale>
          <a:sx n="58" d="100"/>
          <a:sy n="58" d="100"/>
        </p:scale>
        <p:origin x="1128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3330" y="-12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Giammarino" userId="S::10689400@polimi.it::e91ea979-861b-4176-99ff-110006f6582f" providerId="AD" clId="Web-{8B009BB2-558A-22F5-1E63-9857B9A9E34C}"/>
    <pc:docChg chg="modSld">
      <pc:chgData name="Alberto Giammarino" userId="S::10689400@polimi.it::e91ea979-861b-4176-99ff-110006f6582f" providerId="AD" clId="Web-{8B009BB2-558A-22F5-1E63-9857B9A9E34C}" dt="2020-11-28T17:52:33.357" v="0" actId="1076"/>
      <pc:docMkLst>
        <pc:docMk/>
      </pc:docMkLst>
      <pc:sldChg chg="modSp">
        <pc:chgData name="Alberto Giammarino" userId="S::10689400@polimi.it::e91ea979-861b-4176-99ff-110006f6582f" providerId="AD" clId="Web-{8B009BB2-558A-22F5-1E63-9857B9A9E34C}" dt="2020-11-28T17:52:33.357" v="0" actId="1076"/>
        <pc:sldMkLst>
          <pc:docMk/>
          <pc:sldMk cId="4239332673" sldId="315"/>
        </pc:sldMkLst>
        <pc:picChg chg="mod">
          <ac:chgData name="Alberto Giammarino" userId="S::10689400@polimi.it::e91ea979-861b-4176-99ff-110006f6582f" providerId="AD" clId="Web-{8B009BB2-558A-22F5-1E63-9857B9A9E34C}" dt="2020-11-28T17:52:33.357" v="0" actId="1076"/>
          <ac:picMkLst>
            <pc:docMk/>
            <pc:sldMk cId="4239332673" sldId="315"/>
            <ac:picMk id="6" creationId="{970C2793-A882-425F-BB8C-71CBB8A5383E}"/>
          </ac:picMkLst>
        </pc:picChg>
      </pc:sldChg>
    </pc:docChg>
  </pc:docChgLst>
  <pc:docChgLst>
    <pc:chgData name="Alberto Giammarino" userId="S::10689400@polimi.it::e91ea979-861b-4176-99ff-110006f6582f" providerId="AD" clId="Web-{B9052A0D-42CB-7F47-8C44-1A230F035228}"/>
    <pc:docChg chg="modSld">
      <pc:chgData name="Alberto Giammarino" userId="S::10689400@polimi.it::e91ea979-861b-4176-99ff-110006f6582f" providerId="AD" clId="Web-{B9052A0D-42CB-7F47-8C44-1A230F035228}" dt="2020-07-19T10:39:34.038" v="0" actId="1076"/>
      <pc:docMkLst>
        <pc:docMk/>
      </pc:docMkLst>
      <pc:sldChg chg="modSp">
        <pc:chgData name="Alberto Giammarino" userId="S::10689400@polimi.it::e91ea979-861b-4176-99ff-110006f6582f" providerId="AD" clId="Web-{B9052A0D-42CB-7F47-8C44-1A230F035228}" dt="2020-07-19T10:39:34.038" v="0" actId="1076"/>
        <pc:sldMkLst>
          <pc:docMk/>
          <pc:sldMk cId="2102879276" sldId="316"/>
        </pc:sldMkLst>
        <pc:picChg chg="mod">
          <ac:chgData name="Alberto Giammarino" userId="S::10689400@polimi.it::e91ea979-861b-4176-99ff-110006f6582f" providerId="AD" clId="Web-{B9052A0D-42CB-7F47-8C44-1A230F035228}" dt="2020-07-19T10:39:34.038" v="0" actId="1076"/>
          <ac:picMkLst>
            <pc:docMk/>
            <pc:sldMk cId="2102879276" sldId="316"/>
            <ac:picMk id="6" creationId="{BFFBE41A-89F6-4F3E-9B9A-EEF586028E6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3FD4B-5F1C-4E64-9A95-95CDF747FAE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B202E-8367-4F00-BC03-BC114C26E52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9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0"/>
          </a:xfrm>
          <a:prstGeom prst="rect">
            <a:avLst/>
          </a:prstGeom>
        </p:spPr>
        <p:txBody>
          <a:bodyPr vert="horz" lIns="95162" tIns="47581" rIns="95162" bIns="475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0"/>
          </a:xfrm>
          <a:prstGeom prst="rect">
            <a:avLst/>
          </a:prstGeom>
        </p:spPr>
        <p:txBody>
          <a:bodyPr vert="horz" lIns="95162" tIns="47581" rIns="95162" bIns="47581" rtlCol="0"/>
          <a:lstStyle>
            <a:lvl1pPr algn="r">
              <a:defRPr sz="1200"/>
            </a:lvl1pPr>
          </a:lstStyle>
          <a:p>
            <a:fld id="{CAFB2622-3A76-4956-AE40-17C0022C2D87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162" tIns="47581" rIns="95162" bIns="475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5162" tIns="47581" rIns="95162" bIns="4758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0"/>
          </a:xfrm>
          <a:prstGeom prst="rect">
            <a:avLst/>
          </a:prstGeom>
        </p:spPr>
        <p:txBody>
          <a:bodyPr vert="horz" lIns="95162" tIns="47581" rIns="95162" bIns="475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0"/>
          </a:xfrm>
          <a:prstGeom prst="rect">
            <a:avLst/>
          </a:prstGeom>
        </p:spPr>
        <p:txBody>
          <a:bodyPr vert="horz" lIns="95162" tIns="47581" rIns="95162" bIns="47581" rtlCol="0" anchor="b"/>
          <a:lstStyle>
            <a:lvl1pPr algn="r">
              <a:defRPr sz="1200"/>
            </a:lvl1pPr>
          </a:lstStyle>
          <a:p>
            <a:fld id="{73A519C0-5FFB-4050-942B-0E61AB2DEC7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3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difference of implementation of admittance and impedance controller (a few general words)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4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="1" dirty="0"/>
              <a:t>Experiment2: Virtual Mass-Spring-</a:t>
            </a:r>
            <a:r>
              <a:rPr lang="de-CH" b="1" dirty="0" err="1"/>
              <a:t>Damper</a:t>
            </a:r>
            <a:r>
              <a:rPr lang="de-CH" b="1" dirty="0"/>
              <a:t>-System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b="1" dirty="0" err="1"/>
              <a:t>virtual</a:t>
            </a:r>
            <a:r>
              <a:rPr lang="de-CH" b="1" baseline="0" dirty="0"/>
              <a:t> </a:t>
            </a:r>
            <a:r>
              <a:rPr lang="de-CH" b="1" baseline="0" dirty="0" err="1"/>
              <a:t>Damping</a:t>
            </a:r>
            <a:r>
              <a:rPr lang="de-CH" b="1" baseline="0" dirty="0"/>
              <a:t> B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="1" baseline="0" dirty="0"/>
              <a:t>Virtual </a:t>
            </a:r>
            <a:r>
              <a:rPr lang="de-CH" b="1" baseline="0" dirty="0" err="1"/>
              <a:t>Stiffness</a:t>
            </a:r>
            <a:r>
              <a:rPr lang="de-CH" b="1" baseline="0" dirty="0"/>
              <a:t> K</a:t>
            </a:r>
            <a:r>
              <a:rPr lang="de-CH" baseline="0" dirty="0"/>
              <a:t> </a:t>
            </a:r>
            <a:r>
              <a:rPr lang="de-CH" baseline="0" dirty="0" err="1"/>
              <a:t>were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endParaRPr lang="de-CH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Left</a:t>
            </a:r>
            <a:r>
              <a:rPr lang="de-CH" baseline="0" dirty="0"/>
              <a:t>: High K, Low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Right</a:t>
            </a:r>
            <a:r>
              <a:rPr lang="de-CH" baseline="0" dirty="0"/>
              <a:t>: High </a:t>
            </a:r>
            <a:r>
              <a:rPr lang="de-CH" baseline="0" dirty="0" err="1"/>
              <a:t>Damping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65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f638278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f638278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 dirty="0"/>
              <a:t>Advantage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Admittance</a:t>
            </a:r>
            <a:r>
              <a:rPr lang="de-CH" baseline="0" dirty="0"/>
              <a:t> Control: Mass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specifically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Inertia </a:t>
            </a:r>
            <a:r>
              <a:rPr lang="de-CH" baseline="0" dirty="0" err="1"/>
              <a:t>can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obtained</a:t>
            </a:r>
            <a:r>
              <a:rPr lang="de-CH" baseline="0" dirty="0"/>
              <a:t> B-K-Plots </a:t>
            </a:r>
            <a:r>
              <a:rPr lang="de-CH" baseline="0" dirty="0" err="1"/>
              <a:t>by</a:t>
            </a:r>
            <a:r>
              <a:rPr lang="de-CH" baseline="0" dirty="0"/>
              <a:t> </a:t>
            </a:r>
            <a:r>
              <a:rPr lang="de-CH" b="1" baseline="0" dirty="0" err="1"/>
              <a:t>fixing</a:t>
            </a:r>
            <a:r>
              <a:rPr lang="de-CH" b="1" baseline="0" dirty="0"/>
              <a:t> </a:t>
            </a:r>
            <a:r>
              <a:rPr lang="de-CH" b="1" baseline="0" dirty="0" err="1"/>
              <a:t>the</a:t>
            </a:r>
            <a:r>
              <a:rPr lang="de-CH" b="1" baseline="0" dirty="0"/>
              <a:t> </a:t>
            </a:r>
            <a:r>
              <a:rPr lang="de-CH" b="1" baseline="0" dirty="0" err="1"/>
              <a:t>inertia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="1" baseline="0" dirty="0" err="1"/>
              <a:t>tuning</a:t>
            </a:r>
            <a:r>
              <a:rPr lang="de-CH" b="1" baseline="0" dirty="0"/>
              <a:t> </a:t>
            </a:r>
            <a:r>
              <a:rPr lang="de-CH" b="1" baseline="0" dirty="0" err="1"/>
              <a:t>the</a:t>
            </a:r>
            <a:r>
              <a:rPr lang="de-CH" b="1" baseline="0" dirty="0"/>
              <a:t> Virtual </a:t>
            </a:r>
            <a:r>
              <a:rPr lang="de-CH" b="1" baseline="0" dirty="0" err="1"/>
              <a:t>stiffness</a:t>
            </a:r>
            <a:r>
              <a:rPr lang="de-CH" b="1" baseline="0" dirty="0"/>
              <a:t> </a:t>
            </a:r>
            <a:r>
              <a:rPr lang="de-CH" b="1" baseline="0" dirty="0" err="1"/>
              <a:t>until</a:t>
            </a:r>
            <a:r>
              <a:rPr lang="de-CH" b="1" baseline="0" dirty="0"/>
              <a:t> </a:t>
            </a:r>
            <a:r>
              <a:rPr lang="de-CH" b="1" baseline="0" dirty="0" err="1"/>
              <a:t>it</a:t>
            </a:r>
            <a:r>
              <a:rPr lang="de-CH" b="1" baseline="0" dirty="0"/>
              <a:t> </a:t>
            </a:r>
            <a:r>
              <a:rPr lang="de-CH" b="1" baseline="0" dirty="0" err="1"/>
              <a:t>got</a:t>
            </a:r>
            <a:r>
              <a:rPr lang="de-CH" b="1" baseline="0" dirty="0"/>
              <a:t> </a:t>
            </a:r>
            <a:r>
              <a:rPr lang="de-CH" b="1" baseline="0" dirty="0" err="1"/>
              <a:t>unstable</a:t>
            </a:r>
            <a:endParaRPr lang="de-CH" b="1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 baseline="0" dirty="0"/>
              <a:t>Z-</a:t>
            </a:r>
            <a:r>
              <a:rPr lang="de-CH" baseline="0" dirty="0" err="1"/>
              <a:t>Widtd</a:t>
            </a:r>
            <a:r>
              <a:rPr lang="de-CH" baseline="0" dirty="0"/>
              <a:t>: 0.075 N^2*m^2*s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06709d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06709d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 </a:t>
            </a:r>
            <a:r>
              <a:rPr lang="de-CH" dirty="0" err="1"/>
              <a:t>from</a:t>
            </a:r>
            <a:r>
              <a:rPr lang="de-CH" dirty="0"/>
              <a:t> 0.42 </a:t>
            </a:r>
            <a:r>
              <a:rPr lang="de-CH" dirty="0" err="1"/>
              <a:t>to</a:t>
            </a:r>
            <a:r>
              <a:rPr lang="de-CH" dirty="0"/>
              <a:t> 4.2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06709d8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06709d8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/>
              <a:t>Maximum</a:t>
            </a:r>
            <a:r>
              <a:rPr lang="de-CH" b="1" baseline="0" dirty="0"/>
              <a:t> </a:t>
            </a:r>
            <a:r>
              <a:rPr lang="de-CH" b="1" dirty="0"/>
              <a:t>K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4.2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45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linearly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dependent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Inertia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baseline="0" dirty="0">
                <a:sym typeface="Wingdings" panose="05000000000000000000" pitchFamily="2" charset="2"/>
              </a:rPr>
              <a:t>Z-</a:t>
            </a:r>
            <a:r>
              <a:rPr lang="de-CH" b="1" baseline="0" dirty="0" err="1">
                <a:sym typeface="Wingdings" panose="05000000000000000000" pitchFamily="2" charset="2"/>
              </a:rPr>
              <a:t>width</a:t>
            </a:r>
            <a:r>
              <a:rPr lang="de-CH" baseline="0" dirty="0">
                <a:sym typeface="Wingdings" panose="05000000000000000000" pitchFamily="2" charset="2"/>
              </a:rPr>
              <a:t>: </a:t>
            </a:r>
            <a:r>
              <a:rPr lang="de-CH" baseline="0" dirty="0" err="1">
                <a:sym typeface="Wingdings" panose="05000000000000000000" pitchFamily="2" charset="2"/>
              </a:rPr>
              <a:t>defines</a:t>
            </a:r>
            <a:r>
              <a:rPr lang="de-CH" baseline="0" dirty="0">
                <a:sym typeface="Wingdings" panose="05000000000000000000" pitchFamily="2" charset="2"/>
              </a:rPr>
              <a:t> Range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stable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stiffness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virtual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Stiffnesses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virtual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Dampings</a:t>
            </a:r>
            <a:r>
              <a:rPr lang="de-CH" baseline="0" dirty="0">
                <a:sym typeface="Wingdings" panose="05000000000000000000" pitchFamily="2" charset="2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aseline="0" dirty="0">
                <a:sym typeface="Wingdings" panose="05000000000000000000" pitchFamily="2" charset="2"/>
              </a:rPr>
              <a:t>	</a:t>
            </a:r>
            <a:r>
              <a:rPr lang="en-US" baseline="0" dirty="0">
                <a:sym typeface="Wingdings" panose="05000000000000000000" pitchFamily="2" charset="2"/>
              </a:rPr>
              <a:t>can grow by </a:t>
            </a:r>
            <a:r>
              <a:rPr lang="en-US" b="1" baseline="0" dirty="0">
                <a:sym typeface="Wingdings" panose="05000000000000000000" pitchFamily="2" charset="2"/>
              </a:rPr>
              <a:t>4 orders of magnitude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this setup we got the following conclusions:</a:t>
            </a:r>
          </a:p>
          <a:p>
            <a:r>
              <a:rPr lang="en-GB" dirty="0"/>
              <a:t>- All in all, </a:t>
            </a:r>
            <a:r>
              <a:rPr lang="en-GB" b="1" dirty="0"/>
              <a:t>system worked very well</a:t>
            </a:r>
          </a:p>
          <a:p>
            <a:pPr marL="171450" indent="-171450">
              <a:buFontTx/>
              <a:buChar char="-"/>
            </a:pPr>
            <a:r>
              <a:rPr lang="en-GB" dirty="0"/>
              <a:t>When </a:t>
            </a:r>
            <a:r>
              <a:rPr lang="en-GB" b="1" dirty="0"/>
              <a:t>low</a:t>
            </a:r>
            <a:r>
              <a:rPr lang="en-GB" dirty="0"/>
              <a:t>ering</a:t>
            </a:r>
            <a:r>
              <a:rPr lang="en-GB" baseline="0" dirty="0"/>
              <a:t> the mass</a:t>
            </a:r>
            <a:r>
              <a:rPr lang="en-GB" b="1" baseline="0" dirty="0"/>
              <a:t>/inertia</a:t>
            </a:r>
            <a:r>
              <a:rPr lang="en-GB" baseline="0" dirty="0"/>
              <a:t> </a:t>
            </a:r>
            <a:r>
              <a:rPr lang="en-GB" baseline="0" dirty="0">
                <a:sym typeface="Wingdings" panose="05000000000000000000" pitchFamily="2" charset="2"/>
              </a:rPr>
              <a:t> we get an </a:t>
            </a:r>
            <a:r>
              <a:rPr lang="en-GB" b="1" baseline="0" dirty="0">
                <a:sym typeface="Wingdings" panose="05000000000000000000" pitchFamily="2" charset="2"/>
              </a:rPr>
              <a:t>instable</a:t>
            </a:r>
            <a:r>
              <a:rPr lang="en-GB" baseline="0" dirty="0">
                <a:sym typeface="Wingdings" panose="05000000000000000000" pitchFamily="2" charset="2"/>
              </a:rPr>
              <a:t> system</a:t>
            </a:r>
          </a:p>
          <a:p>
            <a:pPr marL="171450" indent="-171450">
              <a:buFontTx/>
              <a:buChar char="-"/>
            </a:pPr>
            <a:r>
              <a:rPr lang="en-GB" baseline="0" dirty="0">
                <a:sym typeface="Wingdings" panose="05000000000000000000" pitchFamily="2" charset="2"/>
              </a:rPr>
              <a:t>But </a:t>
            </a:r>
            <a:r>
              <a:rPr lang="en-GB" b="1" baseline="0" dirty="0">
                <a:sym typeface="Wingdings" panose="05000000000000000000" pitchFamily="2" charset="2"/>
              </a:rPr>
              <a:t>Z-width can be </a:t>
            </a:r>
            <a:r>
              <a:rPr lang="en-GB" b="1" baseline="0" dirty="0" err="1">
                <a:sym typeface="Wingdings" panose="05000000000000000000" pitchFamily="2" charset="2"/>
              </a:rPr>
              <a:t>higly</a:t>
            </a:r>
            <a:r>
              <a:rPr lang="en-GB" b="1" baseline="0" dirty="0">
                <a:sym typeface="Wingdings" panose="05000000000000000000" pitchFamily="2" charset="2"/>
              </a:rPr>
              <a:t> increased </a:t>
            </a:r>
            <a:r>
              <a:rPr lang="en-GB" baseline="0" dirty="0">
                <a:sym typeface="Wingdings" panose="05000000000000000000" pitchFamily="2" charset="2"/>
              </a:rPr>
              <a:t>so the damping and Stiffness can be increased to simulate a system with a high mass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We </a:t>
            </a:r>
            <a:r>
              <a:rPr lang="en-GB" b="1" dirty="0"/>
              <a:t>didn’t filter the </a:t>
            </a:r>
            <a:r>
              <a:rPr lang="en-GB" b="1" dirty="0" err="1"/>
              <a:t>the</a:t>
            </a:r>
            <a:r>
              <a:rPr lang="en-GB" b="1" dirty="0"/>
              <a:t> Force </a:t>
            </a:r>
            <a:r>
              <a:rPr lang="en-GB" dirty="0">
                <a:sym typeface="Wingdings" panose="05000000000000000000" pitchFamily="2" charset="2"/>
              </a:rPr>
              <a:t> high delay leads to instability when</a:t>
            </a:r>
            <a:r>
              <a:rPr lang="en-GB" baseline="0" dirty="0">
                <a:sym typeface="Wingdings" panose="05000000000000000000" pitchFamily="2" charset="2"/>
              </a:rPr>
              <a:t> holding it</a:t>
            </a:r>
          </a:p>
          <a:p>
            <a:pPr marL="628650" lvl="1" indent="-171450">
              <a:buFontTx/>
              <a:buChar char="-"/>
            </a:pPr>
            <a:r>
              <a:rPr lang="en-GB" baseline="0" dirty="0">
                <a:sym typeface="Wingdings" panose="05000000000000000000" pitchFamily="2" charset="2"/>
              </a:rPr>
              <a:t>For </a:t>
            </a:r>
            <a:r>
              <a:rPr lang="en-GB" b="1" baseline="0" dirty="0">
                <a:sym typeface="Wingdings" panose="05000000000000000000" pitchFamily="2" charset="2"/>
              </a:rPr>
              <a:t>physical human robot interaction </a:t>
            </a:r>
            <a:r>
              <a:rPr lang="en-GB" baseline="0" dirty="0">
                <a:sym typeface="Wingdings" panose="05000000000000000000" pitchFamily="2" charset="2"/>
              </a:rPr>
              <a:t>the system is too unstable and only a trained person can use it</a:t>
            </a:r>
          </a:p>
          <a:p>
            <a:pPr marL="628650" lvl="1" indent="-171450">
              <a:buFontTx/>
              <a:buChar char="-"/>
            </a:pPr>
            <a:r>
              <a:rPr lang="en-GB" baseline="0" dirty="0">
                <a:sym typeface="Wingdings" panose="05000000000000000000" pitchFamily="2" charset="2"/>
              </a:rPr>
              <a:t>Therefore very </a:t>
            </a:r>
            <a:r>
              <a:rPr lang="en-GB" b="1" baseline="0" dirty="0">
                <a:sym typeface="Wingdings" panose="05000000000000000000" pitchFamily="2" charset="2"/>
              </a:rPr>
              <a:t>expensive sensors exist</a:t>
            </a:r>
            <a:r>
              <a:rPr lang="en-GB" baseline="0" dirty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If the device were to interact with humans, these problems would still have to be solved.</a:t>
            </a:r>
          </a:p>
          <a:p>
            <a:pPr marL="171450" lvl="0" indent="-171450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But to </a:t>
            </a:r>
            <a:r>
              <a:rPr lang="en-US" b="1" baseline="0" dirty="0">
                <a:sym typeface="Wingdings" panose="05000000000000000000" pitchFamily="2" charset="2"/>
              </a:rPr>
              <a:t>show the principle of an admittance </a:t>
            </a:r>
            <a:r>
              <a:rPr lang="en-US" baseline="0" dirty="0">
                <a:sym typeface="Wingdings" panose="05000000000000000000" pitchFamily="2" charset="2"/>
              </a:rPr>
              <a:t>control, this construction is very excellent.</a:t>
            </a:r>
            <a:endParaRPr lang="en-GB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3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90° 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compensation of the weight of the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experiment to obtain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how the experiment was leaded and say what was the aim (obtain transparency planes), explain tuning of K, B and 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3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Videos </a:t>
            </a:r>
            <a:r>
              <a:rPr lang="de-CH" dirty="0" err="1"/>
              <a:t>show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b="1" dirty="0" err="1"/>
              <a:t>behaviour</a:t>
            </a:r>
            <a:r>
              <a:rPr lang="de-CH" b="1" baseline="0" dirty="0"/>
              <a:t> </a:t>
            </a:r>
            <a:r>
              <a:rPr lang="de-CH" b="1" baseline="0" dirty="0" err="1"/>
              <a:t>of</a:t>
            </a:r>
            <a:r>
              <a:rPr lang="de-CH" b="1" baseline="0" dirty="0"/>
              <a:t> </a:t>
            </a:r>
            <a:r>
              <a:rPr lang="de-CH" b="1" baseline="0" dirty="0" err="1"/>
              <a:t>our</a:t>
            </a:r>
            <a:r>
              <a:rPr lang="de-CH" b="1" baseline="0" dirty="0"/>
              <a:t> </a:t>
            </a:r>
            <a:r>
              <a:rPr lang="de-CH" b="1" baseline="0" dirty="0" err="1"/>
              <a:t>implemented</a:t>
            </a:r>
            <a:r>
              <a:rPr lang="de-CH" b="1" baseline="0" dirty="0"/>
              <a:t> </a:t>
            </a:r>
            <a:r>
              <a:rPr lang="de-CH" b="1" baseline="0" dirty="0" err="1"/>
              <a:t>admittance</a:t>
            </a:r>
            <a:r>
              <a:rPr lang="de-CH" b="1" baseline="0" dirty="0"/>
              <a:t> </a:t>
            </a:r>
            <a:r>
              <a:rPr lang="de-CH" b="1" baseline="0" dirty="0" err="1"/>
              <a:t>controller</a:t>
            </a:r>
            <a:endParaRPr lang="de-CH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/>
              <a:t>Left</a:t>
            </a:r>
            <a:r>
              <a:rPr lang="de-CH" dirty="0"/>
              <a:t>:</a:t>
            </a:r>
            <a:r>
              <a:rPr lang="de-CH" baseline="0" dirty="0"/>
              <a:t> Motor </a:t>
            </a:r>
            <a:r>
              <a:rPr lang="de-CH" b="1" baseline="0" dirty="0"/>
              <a:t>not </a:t>
            </a:r>
            <a:r>
              <a:rPr lang="de-CH" b="1" baseline="0" dirty="0" err="1"/>
              <a:t>plugged</a:t>
            </a:r>
            <a:r>
              <a:rPr lang="de-CH" b="1" baseline="0" dirty="0"/>
              <a:t> in</a:t>
            </a:r>
            <a:r>
              <a:rPr lang="de-CH" baseline="0" dirty="0"/>
              <a:t>: Force </a:t>
            </a:r>
            <a:r>
              <a:rPr lang="de-CH" baseline="0" dirty="0" err="1"/>
              <a:t>and</a:t>
            </a:r>
            <a:r>
              <a:rPr lang="de-CH" baseline="0" dirty="0"/>
              <a:t> Inertia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physical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Right</a:t>
            </a:r>
            <a:r>
              <a:rPr lang="de-CH" baseline="0" dirty="0"/>
              <a:t>: </a:t>
            </a:r>
            <a:r>
              <a:rPr lang="de-CH" baseline="0" dirty="0" err="1"/>
              <a:t>Our</a:t>
            </a:r>
            <a:r>
              <a:rPr lang="de-CH" baseline="0" dirty="0"/>
              <a:t> Implementation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Admittance</a:t>
            </a:r>
            <a:r>
              <a:rPr lang="de-CH" baseline="0" dirty="0"/>
              <a:t> Controller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2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Correlation Coefficient of planes R: 0.8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Purple – no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Blue – Lab4 impedance control, where we added friction and gravity compensation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Green</a:t>
            </a:r>
            <a:r>
              <a:rPr lang="en-GB" dirty="0"/>
              <a:t> – our </a:t>
            </a:r>
            <a:r>
              <a:rPr lang="en-GB" b="1" dirty="0"/>
              <a:t>admittance </a:t>
            </a:r>
            <a:r>
              <a:rPr lang="en-GB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8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First we created transparency plane for Admittance Control. To be able to compare it to the Lab</a:t>
            </a:r>
            <a:r>
              <a:rPr lang="en-GB" b="1" baseline="0" dirty="0"/>
              <a:t> 4 and the paddle without connection we also created these planes</a:t>
            </a:r>
            <a:endParaRPr lang="en-GB" b="1" dirty="0"/>
          </a:p>
          <a:p>
            <a:r>
              <a:rPr lang="en-GB" dirty="0"/>
              <a:t>Correlation Coefficient of planes R: 0.8</a:t>
            </a:r>
          </a:p>
          <a:p>
            <a:r>
              <a:rPr lang="en-GB" dirty="0"/>
              <a:t>Purple – no control</a:t>
            </a:r>
          </a:p>
          <a:p>
            <a:r>
              <a:rPr lang="en-GB" dirty="0"/>
              <a:t>Blue – Lab4 impedance control, where we added Friction and gravity</a:t>
            </a:r>
            <a:r>
              <a:rPr lang="en-GB" baseline="0" dirty="0"/>
              <a:t> compensation</a:t>
            </a:r>
            <a:endParaRPr lang="en-GB" dirty="0"/>
          </a:p>
          <a:p>
            <a:r>
              <a:rPr lang="en-GB" b="1" dirty="0"/>
              <a:t>Green</a:t>
            </a:r>
            <a:r>
              <a:rPr lang="en-GB" dirty="0"/>
              <a:t> – our </a:t>
            </a:r>
            <a:r>
              <a:rPr lang="en-GB" b="1" dirty="0"/>
              <a:t>admittance </a:t>
            </a:r>
            <a:r>
              <a:rPr lang="en-GB" dirty="0"/>
              <a:t>control</a:t>
            </a:r>
          </a:p>
          <a:p>
            <a:endParaRPr lang="en-GB" dirty="0"/>
          </a:p>
          <a:p>
            <a:r>
              <a:rPr lang="en-GB" dirty="0"/>
              <a:t>For next: To be better able to compare these</a:t>
            </a:r>
            <a:r>
              <a:rPr lang="en-GB" baseline="0" dirty="0"/>
              <a:t> three approaches we then created other plots: (next slide)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8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 err="1"/>
              <a:t>Left</a:t>
            </a:r>
            <a:r>
              <a:rPr lang="de-CH" dirty="0"/>
              <a:t>:</a:t>
            </a:r>
            <a:r>
              <a:rPr lang="de-CH" baseline="0" dirty="0"/>
              <a:t> </a:t>
            </a:r>
            <a:r>
              <a:rPr lang="de-CH" b="1" baseline="0" dirty="0" err="1"/>
              <a:t>Admittance</a:t>
            </a:r>
            <a:r>
              <a:rPr lang="de-CH" baseline="0" dirty="0"/>
              <a:t> Control</a:t>
            </a:r>
            <a:endParaRPr lang="de-CH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err="1"/>
              <a:t>Middle</a:t>
            </a:r>
            <a:r>
              <a:rPr lang="de-CH" baseline="0" dirty="0"/>
              <a:t>: </a:t>
            </a:r>
            <a:r>
              <a:rPr lang="de-CH" b="1" baseline="0" dirty="0" err="1"/>
              <a:t>No</a:t>
            </a:r>
            <a:r>
              <a:rPr lang="de-CH" b="1" baseline="0" dirty="0"/>
              <a:t> Control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 err="1"/>
              <a:t>Torque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higher</a:t>
            </a:r>
            <a:endParaRPr lang="de-CH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="0" baseline="0" dirty="0" err="1"/>
              <a:t>Velocity</a:t>
            </a:r>
            <a:r>
              <a:rPr lang="de-CH" b="0" baseline="0" dirty="0"/>
              <a:t> </a:t>
            </a:r>
            <a:r>
              <a:rPr lang="de-CH" b="0" baseline="0" dirty="0" err="1"/>
              <a:t>lower</a:t>
            </a:r>
            <a:endParaRPr lang="de-CH" b="0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="0" baseline="0" dirty="0" err="1"/>
              <a:t>Acceleration</a:t>
            </a:r>
            <a:r>
              <a:rPr lang="de-CH" b="0" baseline="0" dirty="0"/>
              <a:t> </a:t>
            </a:r>
            <a:r>
              <a:rPr lang="de-CH" b="0" baseline="0" dirty="0" err="1"/>
              <a:t>lower</a:t>
            </a:r>
            <a:endParaRPr lang="de-CH" b="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baseline="0" dirty="0"/>
              <a:t>Right:Lab4 </a:t>
            </a:r>
            <a:r>
              <a:rPr lang="de-CH" b="1" baseline="0" dirty="0" err="1"/>
              <a:t>impedance</a:t>
            </a:r>
            <a:r>
              <a:rPr lang="de-CH" b="1" baseline="0" dirty="0"/>
              <a:t> Control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519C0-5FFB-4050-942B-0E61AB2DEC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3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l"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661" y="3659034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68AF-17A7-4511-8078-387714462248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  <p:grpSp>
        <p:nvGrpSpPr>
          <p:cNvPr id="11" name="Group 4"/>
          <p:cNvGrpSpPr>
            <a:grpSpLocks/>
          </p:cNvGrpSpPr>
          <p:nvPr userDrawn="1"/>
        </p:nvGrpSpPr>
        <p:grpSpPr bwMode="auto">
          <a:xfrm>
            <a:off x="160734" y="5130627"/>
            <a:ext cx="2321719" cy="1410891"/>
            <a:chOff x="0" y="0"/>
            <a:chExt cx="2080" cy="126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080" cy="12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" name="Rectangle 3"/>
            <p:cNvSpPr>
              <a:spLocks/>
            </p:cNvSpPr>
            <p:nvPr/>
          </p:nvSpPr>
          <p:spPr bwMode="auto">
            <a:xfrm>
              <a:off x="468" y="804"/>
              <a:ext cx="1579" cy="460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174" y="6019800"/>
            <a:ext cx="2705696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2C8E-2C70-4EBA-B1DA-C58F26F7EA30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BDFF-74A2-4687-AB83-4021BE57FD1B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B27E-BEB9-4F8D-B366-46D1BE57271F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4384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3352801"/>
            <a:ext cx="10363200" cy="9667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8E470-7D87-40B2-A7F0-15ED75F568E7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  <p:grpSp>
        <p:nvGrpSpPr>
          <p:cNvPr id="7" name="Group 4"/>
          <p:cNvGrpSpPr>
            <a:grpSpLocks/>
          </p:cNvGrpSpPr>
          <p:nvPr userDrawn="1"/>
        </p:nvGrpSpPr>
        <p:grpSpPr bwMode="auto">
          <a:xfrm>
            <a:off x="214313" y="4761310"/>
            <a:ext cx="3095625" cy="1410891"/>
            <a:chOff x="0" y="0"/>
            <a:chExt cx="2080" cy="126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080" cy="12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9" name="Rectangle 3"/>
            <p:cNvSpPr>
              <a:spLocks/>
            </p:cNvSpPr>
            <p:nvPr/>
          </p:nvSpPr>
          <p:spPr bwMode="auto">
            <a:xfrm>
              <a:off x="468" y="804"/>
              <a:ext cx="1579" cy="460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800"/>
            </a:p>
          </p:txBody>
        </p:sp>
      </p:grpSp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899" y="5650482"/>
            <a:ext cx="360759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6DBA-CB1D-45CE-98ED-84CF7DE6FAE6}" type="datetime1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AE4-0F8A-4CA0-9AE7-33611B33298A}" type="datetime1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E18F-62D6-4FB7-B2B5-62C5B5F18D42}" type="datetime1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0BFE-674C-44FB-A3CC-4A291D93309E}" type="datetime1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6288-E3E2-4C53-B4E3-4BDB54BBB90C}" type="datetime1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515E-E2AB-44B2-9212-127B44C45EA1}" type="datetime1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53904-34B1-4BF8-AC65-F0F0151D8CF9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509-417A-4AA1-94D8-F84749BB5CCF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mp4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4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Admittance </a:t>
            </a:r>
            <a:r>
              <a:rPr lang="en-US" dirty="0"/>
              <a:t>C</a:t>
            </a:r>
            <a:r>
              <a:rPr lang="en-US" dirty="0">
                <a:latin typeface="+mn-lt"/>
              </a:rPr>
              <a:t>ontrol </a:t>
            </a:r>
            <a:r>
              <a:rPr lang="en-US" dirty="0"/>
              <a:t>W</a:t>
            </a:r>
            <a:r>
              <a:rPr lang="en-US" dirty="0">
                <a:latin typeface="+mn-lt"/>
              </a:rPr>
              <a:t>ith </a:t>
            </a:r>
            <a:r>
              <a:rPr lang="en-US" dirty="0"/>
              <a:t>I</a:t>
            </a:r>
            <a:r>
              <a:rPr lang="en-US" dirty="0">
                <a:latin typeface="+mn-lt"/>
              </a:rPr>
              <a:t>nner </a:t>
            </a:r>
            <a:r>
              <a:rPr lang="en-US" dirty="0"/>
              <a:t>P</a:t>
            </a:r>
            <a:r>
              <a:rPr lang="en-US" dirty="0">
                <a:latin typeface="+mn-lt"/>
              </a:rPr>
              <a:t>osition/Velocity </a:t>
            </a:r>
            <a:r>
              <a:rPr lang="en-US" dirty="0"/>
              <a:t>L</a:t>
            </a:r>
            <a:r>
              <a:rPr lang="en-US" dirty="0">
                <a:latin typeface="+mn-lt"/>
              </a:rPr>
              <a:t>oop</a:t>
            </a:r>
            <a:endParaRPr lang="en-US" b="1" dirty="0">
              <a:latin typeface="+mn-lt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Martin Wachter, Alberto Giammarino</a:t>
            </a:r>
          </a:p>
        </p:txBody>
      </p:sp>
      <p:pic>
        <p:nvPicPr>
          <p:cNvPr id="7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919" y="232172"/>
            <a:ext cx="2875359" cy="171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Google Shape;147;p26">
            <a:extLst>
              <a:ext uri="{FF2B5EF4-FFF2-40B4-BE49-F238E27FC236}">
                <a16:creationId xmlns:a16="http://schemas.microsoft.com/office/drawing/2014/main" id="{A0D31000-0ABD-44A1-8D39-6DAD389FEB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200" y="3596822"/>
            <a:ext cx="3327074" cy="256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44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4E3D-5368-4BD4-9BBD-C7464D03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Experiment 2: Virtual M-B-K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29386-A529-4EA5-851C-B5B3B11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Google Shape;156;p27">
            <a:extLst>
              <a:ext uri="{FF2B5EF4-FFF2-40B4-BE49-F238E27FC236}">
                <a16:creationId xmlns:a16="http://schemas.microsoft.com/office/drawing/2014/main" id="{6358437D-7529-454A-8770-902FDC87B0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9398" y="1295400"/>
            <a:ext cx="3573203" cy="495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86960-99D7-465D-BBD5-C2B47DE61F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0404">
            <a:off x="5570657" y="4942743"/>
            <a:ext cx="820884" cy="5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4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D326-1758-44E8-9D04-DD0D95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1: Transparency</a:t>
            </a:r>
          </a:p>
        </p:txBody>
      </p:sp>
      <p:pic>
        <p:nvPicPr>
          <p:cNvPr id="5" name="No control">
            <a:hlinkClick r:id="" action="ppaction://media"/>
            <a:extLst>
              <a:ext uri="{FF2B5EF4-FFF2-40B4-BE49-F238E27FC236}">
                <a16:creationId xmlns:a16="http://schemas.microsoft.com/office/drawing/2014/main" id="{08C5824C-5388-4F50-B844-FCB79F5944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1" y="1752600"/>
            <a:ext cx="5181599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0A01E-AE0D-4A29-92E3-C02B681D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Transparency adm control">
            <a:hlinkClick r:id="" action="ppaction://media"/>
            <a:extLst>
              <a:ext uri="{FF2B5EF4-FFF2-40B4-BE49-F238E27FC236}">
                <a16:creationId xmlns:a16="http://schemas.microsoft.com/office/drawing/2014/main" id="{970C2793-A882-425F-BB8C-71CBB8A538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999" y="1771185"/>
            <a:ext cx="5283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28B0-3338-4673-A68E-C3B85064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Experiment 1: Results-Transparency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5E0BC-0A84-40B6-9FAB-09DF0098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417638"/>
            <a:ext cx="6819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28B0-3338-4673-A68E-C3B85064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Experiment 1: Results-Transparency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5E0BC-0A84-40B6-9FAB-09DF0098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417638"/>
            <a:ext cx="6819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9184-4EF6-4B6D-A84B-E999EBA5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Experiment 1: Results-TVA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D7486-EDFC-4794-B310-71996E37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27276"/>
            <a:ext cx="39338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27276"/>
            <a:ext cx="3952875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438400"/>
            <a:ext cx="394335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246CE-BC6E-437A-A759-96F900E7859F}"/>
              </a:ext>
            </a:extLst>
          </p:cNvPr>
          <p:cNvSpPr txBox="1"/>
          <p:nvPr/>
        </p:nvSpPr>
        <p:spPr>
          <a:xfrm>
            <a:off x="976312" y="18288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Admittance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246CE-BC6E-437A-A759-96F900E7859F}"/>
              </a:ext>
            </a:extLst>
          </p:cNvPr>
          <p:cNvSpPr txBox="1"/>
          <p:nvPr/>
        </p:nvSpPr>
        <p:spPr>
          <a:xfrm>
            <a:off x="4795837" y="18288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No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246CE-BC6E-437A-A759-96F900E7859F}"/>
              </a:ext>
            </a:extLst>
          </p:cNvPr>
          <p:cNvSpPr txBox="1"/>
          <p:nvPr/>
        </p:nvSpPr>
        <p:spPr>
          <a:xfrm>
            <a:off x="8229600" y="1828800"/>
            <a:ext cx="371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Friction/Gravity Compensation</a:t>
            </a:r>
          </a:p>
        </p:txBody>
      </p:sp>
    </p:spTree>
    <p:extLst>
      <p:ext uri="{BB962C8B-B14F-4D97-AF65-F5344CB8AC3E}">
        <p14:creationId xmlns:p14="http://schemas.microsoft.com/office/powerpoint/2010/main" val="11435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47DE-C5EB-43C1-BD34-1CAF66B4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2: Virtual M-B-K System</a:t>
            </a:r>
          </a:p>
        </p:txBody>
      </p:sp>
      <p:pic>
        <p:nvPicPr>
          <p:cNvPr id="5" name="Virtual Dynamics 1">
            <a:hlinkClick r:id="" action="ppaction://media"/>
            <a:extLst>
              <a:ext uri="{FF2B5EF4-FFF2-40B4-BE49-F238E27FC236}">
                <a16:creationId xmlns:a16="http://schemas.microsoft.com/office/drawing/2014/main" id="{3BBA0EDF-4AE5-42D8-B298-751E1A8467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" y="1752599"/>
            <a:ext cx="5257801" cy="39242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57E05-F919-4C62-902E-FB32982C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Virtual Dynamics 2">
            <a:hlinkClick r:id="" action="ppaction://media"/>
            <a:extLst>
              <a:ext uri="{FF2B5EF4-FFF2-40B4-BE49-F238E27FC236}">
                <a16:creationId xmlns:a16="http://schemas.microsoft.com/office/drawing/2014/main" id="{BFFBE41A-89F6-4F3E-9B9A-EEF586028E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0" y="1771185"/>
            <a:ext cx="5334000" cy="39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Experiment 2: </a:t>
            </a:r>
            <a:r>
              <a:rPr lang="de" dirty="0"/>
              <a:t>Results - M-B-K-Plot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FAA64-853D-4868-A0CA-528D4F524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0" y="1316351"/>
            <a:ext cx="6720000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EFDF1-D6A1-43BB-810B-DF1B0C597233}"/>
                  </a:ext>
                </a:extLst>
              </p:cNvPr>
              <p:cNvSpPr txBox="1"/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𝟎𝟎𝟕𝟓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>
                  <a:solidFill>
                    <a:srgbClr val="1E49FE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EFDF1-D6A1-43BB-810B-DF1B0C59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blipFill>
                <a:blip r:embed="rId4"/>
                <a:stretch>
                  <a:fillRect l="-1227" t="-6522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C246CE-BC6E-437A-A759-96F900E7859F}"/>
              </a:ext>
            </a:extLst>
          </p:cNvPr>
          <p:cNvSpPr txBox="1"/>
          <p:nvPr/>
        </p:nvSpPr>
        <p:spPr>
          <a:xfrm>
            <a:off x="9296400" y="5185859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I: Inertia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17</a:t>
            </a:fld>
            <a:endParaRPr/>
          </a:p>
        </p:txBody>
      </p:sp>
      <p:sp>
        <p:nvSpPr>
          <p:cNvPr id="9" name="Google Shape;197;p32">
            <a:extLst>
              <a:ext uri="{FF2B5EF4-FFF2-40B4-BE49-F238E27FC236}">
                <a16:creationId xmlns:a16="http://schemas.microsoft.com/office/drawing/2014/main" id="{8BD62E33-F2B1-4E22-8F44-3A202D4CF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Experiment 2: </a:t>
            </a:r>
            <a:r>
              <a:rPr lang="de" dirty="0"/>
              <a:t>Results - M-B-K-Plot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A69CA-7E30-48FA-99F7-264D74963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0" y="1316351"/>
            <a:ext cx="6720000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5A34CA-7A47-4D55-920E-1FF397C3CDD7}"/>
                  </a:ext>
                </a:extLst>
              </p:cNvPr>
              <p:cNvSpPr txBox="1"/>
              <p:nvPr/>
            </p:nvSpPr>
            <p:spPr>
              <a:xfrm>
                <a:off x="8991600" y="2321051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𝟕𝟐𝟓𝟕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5A34CA-7A47-4D55-920E-1FF397C3C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2321051"/>
                <a:ext cx="2981457" cy="283219"/>
              </a:xfrm>
              <a:prstGeom prst="rect">
                <a:avLst/>
              </a:prstGeom>
              <a:blipFill>
                <a:blip r:embed="rId4"/>
                <a:stretch>
                  <a:fillRect l="-1227" t="-4348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AC5249-AB24-4839-B993-6E30DC03A958}"/>
                  </a:ext>
                </a:extLst>
              </p:cNvPr>
              <p:cNvSpPr txBox="1"/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𝟎𝟎𝟕𝟓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>
                  <a:solidFill>
                    <a:srgbClr val="1E49F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AC5249-AB24-4839-B993-6E30DC03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blipFill>
                <a:blip r:embed="rId5"/>
                <a:stretch>
                  <a:fillRect l="-1227" t="-6522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18</a:t>
            </a:fld>
            <a:endParaRPr/>
          </a:p>
        </p:txBody>
      </p:sp>
      <p:sp>
        <p:nvSpPr>
          <p:cNvPr id="8" name="Google Shape;197;p32">
            <a:extLst>
              <a:ext uri="{FF2B5EF4-FFF2-40B4-BE49-F238E27FC236}">
                <a16:creationId xmlns:a16="http://schemas.microsoft.com/office/drawing/2014/main" id="{66A7EC7C-65E2-41B0-AF00-8F044EA36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Experiment 2: </a:t>
            </a:r>
            <a:r>
              <a:rPr lang="de" dirty="0"/>
              <a:t>Results - M-B-K-Plot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B469-7775-46E2-A38A-EC6C06B9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0" y="1316351"/>
            <a:ext cx="6720000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F95E8-AAB5-4E33-AE33-D96AEDDAB2C9}"/>
                  </a:ext>
                </a:extLst>
              </p:cNvPr>
              <p:cNvSpPr txBox="1"/>
              <p:nvPr/>
            </p:nvSpPr>
            <p:spPr>
              <a:xfrm>
                <a:off x="8991600" y="2767228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𝟕𝟔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𝟒𝟎𝟖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F95E8-AAB5-4E33-AE33-D96AEDDA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2767228"/>
                <a:ext cx="2981457" cy="283219"/>
              </a:xfrm>
              <a:prstGeom prst="rect">
                <a:avLst/>
              </a:prstGeom>
              <a:blipFill>
                <a:blip r:embed="rId4"/>
                <a:stretch>
                  <a:fillRect l="-1227" t="-4348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2077C-ACA1-4549-9E38-76B08B148C1B}"/>
                  </a:ext>
                </a:extLst>
              </p:cNvPr>
              <p:cNvSpPr txBox="1"/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𝟎𝟎𝟕𝟓</m:t>
                      </m:r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solidFill>
                                <a:srgbClr val="1E4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solidFill>
                            <a:srgbClr val="1E49FE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>
                  <a:solidFill>
                    <a:srgbClr val="1E49FE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2077C-ACA1-4549-9E38-76B08B14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905000"/>
                <a:ext cx="2981457" cy="283219"/>
              </a:xfrm>
              <a:prstGeom prst="rect">
                <a:avLst/>
              </a:prstGeom>
              <a:blipFill>
                <a:blip r:embed="rId5"/>
                <a:stretch>
                  <a:fillRect l="-1227" t="-6522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07C7F4-42AE-4989-B468-BEA47DB722C0}"/>
                  </a:ext>
                </a:extLst>
              </p:cNvPr>
              <p:cNvSpPr txBox="1"/>
              <p:nvPr/>
            </p:nvSpPr>
            <p:spPr>
              <a:xfrm>
                <a:off x="8991600" y="2321051"/>
                <a:ext cx="298145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𝑾𝒊𝒅𝒕𝒉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𝟕𝟐𝟓𝟕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07C7F4-42AE-4989-B468-BEA47DB7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2321051"/>
                <a:ext cx="2981457" cy="283219"/>
              </a:xfrm>
              <a:prstGeom prst="rect">
                <a:avLst/>
              </a:prstGeom>
              <a:blipFill>
                <a:blip r:embed="rId6"/>
                <a:stretch>
                  <a:fillRect l="-1227" t="-4348" r="-818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00CE-A3B3-4DF5-8FC1-2E1CD70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Conclusions/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667C0-7D96-4C0C-B574-8BD9501C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2205038"/>
            <a:ext cx="109728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Instability issues for high transparency</a:t>
            </a:r>
          </a:p>
          <a:p>
            <a:pPr>
              <a:buFontTx/>
              <a:buChar char="-"/>
            </a:pPr>
            <a:r>
              <a:rPr lang="en-GB" dirty="0"/>
              <a:t>Wider z-width</a:t>
            </a:r>
          </a:p>
          <a:p>
            <a:pPr>
              <a:buFontTx/>
              <a:buChar char="-"/>
            </a:pPr>
            <a:r>
              <a:rPr lang="en-GB" dirty="0"/>
              <a:t>Force sensor issues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48682-0AF5-4797-A79B-74EB9E20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6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802E-D493-47E4-8AD5-0208F5CB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/>
          <a:lstStyle/>
          <a:p>
            <a:r>
              <a:rPr lang="en-GB" dirty="0"/>
              <a:t>Introduction: Admittance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D190-6046-4D70-A06D-BB5AC137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A22A8-402B-4672-BD6E-11995163DD10}"/>
                  </a:ext>
                </a:extLst>
              </p:cNvPr>
              <p:cNvSpPr txBox="1"/>
              <p:nvPr/>
            </p:nvSpPr>
            <p:spPr>
              <a:xfrm>
                <a:off x="762000" y="1802266"/>
                <a:ext cx="4191000" cy="1008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𝐴𝑑𝑚𝑖𝑡𝑡𝑎𝑛𝑐𝑒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𝑀𝑜𝑡𝑖𝑜𝑛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𝐸𝑓𝑓𝑜𝑟𝑡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A22A8-402B-4672-BD6E-11995163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802266"/>
                <a:ext cx="4191000" cy="1008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7A789-8698-4C2C-880C-8E37CAD35E18}"/>
                  </a:ext>
                </a:extLst>
              </p:cNvPr>
              <p:cNvSpPr txBox="1"/>
              <p:nvPr/>
            </p:nvSpPr>
            <p:spPr>
              <a:xfrm>
                <a:off x="762000" y="4191000"/>
                <a:ext cx="4190999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𝐼𝑚𝑝𝑒𝑑𝑎𝑛𝑐𝑒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𝐸𝑓𝑓𝑜𝑟𝑡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𝑀𝑜𝑡𝑖𝑜𝑛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7A789-8698-4C2C-880C-8E37CAD35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191000"/>
                <a:ext cx="4190999" cy="936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27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57400"/>
            <a:ext cx="10972800" cy="1143000"/>
          </a:xfrm>
        </p:spPr>
        <p:txBody>
          <a:bodyPr>
            <a:normAutofit/>
          </a:bodyPr>
          <a:lstStyle/>
          <a:p>
            <a:r>
              <a:rPr lang="en-CA" sz="3500" dirty="0"/>
              <a:t>Thank you for your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B0C03-5703-4CFF-B27E-208F4E98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CBA2E72-F04B-485D-9015-EB529A1F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84C0-5543-4ECB-A891-FDED6199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4639"/>
            <a:ext cx="6248400" cy="632940"/>
          </a:xfrm>
        </p:spPr>
        <p:txBody>
          <a:bodyPr>
            <a:normAutofit fontScale="90000"/>
          </a:bodyPr>
          <a:lstStyle/>
          <a:p>
            <a:r>
              <a:rPr lang="en-GB" dirty="0"/>
              <a:t>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6CD8-7125-4DBC-A1B5-05821E90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5F54B-79DC-43EC-80CF-A6C690DF4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36567"/>
            <a:ext cx="8153400" cy="5546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80E37-94B2-4CC5-A945-D39F5E2A8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t="17774" r="1" b="-1181"/>
          <a:stretch/>
        </p:blipFill>
        <p:spPr>
          <a:xfrm>
            <a:off x="8534400" y="838200"/>
            <a:ext cx="3048000" cy="403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76BC6-F6EF-42C2-85AB-59A6AB9230A8}"/>
              </a:ext>
            </a:extLst>
          </p:cNvPr>
          <p:cNvSpPr txBox="1"/>
          <p:nvPr/>
        </p:nvSpPr>
        <p:spPr>
          <a:xfrm>
            <a:off x="8610600" y="4953000"/>
            <a:ext cx="313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J:	Apparent inertia</a:t>
            </a:r>
          </a:p>
          <a:p>
            <a:r>
              <a:rPr lang="en-GB" sz="2400" dirty="0"/>
              <a:t>B:	Virtual damping</a:t>
            </a:r>
          </a:p>
          <a:p>
            <a:r>
              <a:rPr lang="en-GB" sz="2400" dirty="0"/>
              <a:t>K:	Virtual stiffness</a:t>
            </a:r>
          </a:p>
        </p:txBody>
      </p:sp>
    </p:spTree>
    <p:extLst>
      <p:ext uri="{BB962C8B-B14F-4D97-AF65-F5344CB8AC3E}">
        <p14:creationId xmlns:p14="http://schemas.microsoft.com/office/powerpoint/2010/main" val="80655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0DCC8C-BCA8-40D7-9747-A9EA7B61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21304"/>
            <a:ext cx="7112093" cy="51155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6BBD-7A3D-4F44-8E3E-6116F59E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B6A3D8-7507-4425-A6B8-3465D5D6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81000"/>
            <a:ext cx="6248400" cy="632940"/>
          </a:xfrm>
        </p:spPr>
        <p:txBody>
          <a:bodyPr>
            <a:normAutofit fontScale="90000"/>
          </a:bodyPr>
          <a:lstStyle/>
          <a:p>
            <a:r>
              <a:rPr lang="en-GB" dirty="0"/>
              <a:t>Force Sensor: Location</a:t>
            </a:r>
          </a:p>
        </p:txBody>
      </p:sp>
    </p:spTree>
    <p:extLst>
      <p:ext uri="{BB962C8B-B14F-4D97-AF65-F5344CB8AC3E}">
        <p14:creationId xmlns:p14="http://schemas.microsoft.com/office/powerpoint/2010/main" val="32736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E8AE7-C801-4D85-B027-39FC947A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oogle Shape;156;p27">
            <a:extLst>
              <a:ext uri="{FF2B5EF4-FFF2-40B4-BE49-F238E27FC236}">
                <a16:creationId xmlns:a16="http://schemas.microsoft.com/office/drawing/2014/main" id="{419C21EF-B0F1-4D5A-83C2-8BDD39440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997" y="1931261"/>
            <a:ext cx="1979153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7;p27">
            <a:extLst>
              <a:ext uri="{FF2B5EF4-FFF2-40B4-BE49-F238E27FC236}">
                <a16:creationId xmlns:a16="http://schemas.microsoft.com/office/drawing/2014/main" id="{3939792F-7349-45DE-B57B-FD9CD27351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095" y="2026763"/>
            <a:ext cx="926700" cy="298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9;p27">
            <a:extLst>
              <a:ext uri="{FF2B5EF4-FFF2-40B4-BE49-F238E27FC236}">
                <a16:creationId xmlns:a16="http://schemas.microsoft.com/office/drawing/2014/main" id="{0CABE715-F141-4392-B070-D8DE8BF307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347" y="1931261"/>
            <a:ext cx="4343400" cy="33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58;p27">
            <a:extLst>
              <a:ext uri="{FF2B5EF4-FFF2-40B4-BE49-F238E27FC236}">
                <a16:creationId xmlns:a16="http://schemas.microsoft.com/office/drawing/2014/main" id="{EF3F601D-54F5-4017-A975-344758ACC664}"/>
              </a:ext>
            </a:extLst>
          </p:cNvPr>
          <p:cNvCxnSpPr/>
          <p:nvPr/>
        </p:nvCxnSpPr>
        <p:spPr>
          <a:xfrm rot="10800000" flipH="1">
            <a:off x="7924800" y="2681128"/>
            <a:ext cx="926700" cy="5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B2BF41F-D276-409A-8943-270019A4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57" y="272809"/>
            <a:ext cx="10972800" cy="1143000"/>
          </a:xfrm>
        </p:spPr>
        <p:txBody>
          <a:bodyPr>
            <a:normAutofit/>
          </a:bodyPr>
          <a:lstStyle/>
          <a:p>
            <a:r>
              <a:rPr lang="de-CH" sz="4000" dirty="0"/>
              <a:t>Force Sensor: </a:t>
            </a:r>
            <a:r>
              <a:rPr lang="en-GB" sz="4000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397069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7B23-21A9-4BF2-8FF9-26FD4B75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Force Sensor: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3ADD-2378-45E9-B698-EDEF83B1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C2A65-7919-4D8A-B4CD-E76A2543C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54" y="1101340"/>
            <a:ext cx="6205890" cy="4654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6BC864-41B1-43CE-A8BA-79EC6AC66FB6}"/>
                  </a:ext>
                </a:extLst>
              </p:cNvPr>
              <p:cNvSpPr txBox="1"/>
              <p:nvPr/>
            </p:nvSpPr>
            <p:spPr>
              <a:xfrm>
                <a:off x="2861909" y="5755758"/>
                <a:ext cx="64681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=0.2744∗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+0.0838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6BC864-41B1-43CE-A8BA-79EC6AC6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909" y="5755758"/>
                <a:ext cx="646818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6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EA47-2AD6-43AB-88D2-FE5AEBAB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DB781-6CD0-4A03-AC52-80752EF1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19" y="1371600"/>
            <a:ext cx="7208361" cy="49038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09D2C8-701F-4A9E-8357-7FBF88FBBD76}"/>
              </a:ext>
            </a:extLst>
          </p:cNvPr>
          <p:cNvSpPr/>
          <p:nvPr/>
        </p:nvSpPr>
        <p:spPr>
          <a:xfrm>
            <a:off x="5638800" y="2689950"/>
            <a:ext cx="1905000" cy="107511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6E4960-8FF3-4F89-88A8-D7FB9F1A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GB" sz="4000" dirty="0"/>
              <a:t>Servo-Amplifier: Location</a:t>
            </a:r>
          </a:p>
        </p:txBody>
      </p:sp>
    </p:spTree>
    <p:extLst>
      <p:ext uri="{BB962C8B-B14F-4D97-AF65-F5344CB8AC3E}">
        <p14:creationId xmlns:p14="http://schemas.microsoft.com/office/powerpoint/2010/main" val="44072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EF4C-2768-4BE0-8462-3AF0C475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Servo-Amplifier: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7A8BF-B0D4-4A9B-9B44-2B58E75A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Google Shape;167;p28">
            <a:extLst>
              <a:ext uri="{FF2B5EF4-FFF2-40B4-BE49-F238E27FC236}">
                <a16:creationId xmlns:a16="http://schemas.microsoft.com/office/drawing/2014/main" id="{9C3FDF2C-C099-4429-BA14-E70D3085B31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08065"/>
            <a:ext cx="2895600" cy="220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872E1-11FD-4A55-9A21-5D4FBE2F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2999"/>
            <a:ext cx="6061468" cy="4296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E9201-6D5E-4628-BB58-334AA935C24C}"/>
                  </a:ext>
                </a:extLst>
              </p:cNvPr>
              <p:cNvSpPr txBox="1"/>
              <p:nvPr/>
            </p:nvSpPr>
            <p:spPr>
              <a:xfrm>
                <a:off x="2676132" y="5544814"/>
                <a:ext cx="60614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𝑉𝑒𝑙𝑜𝑐𝑖𝑡𝑦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=1917∗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+77.5543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E9201-6D5E-4628-BB58-334AA935C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32" y="5544814"/>
                <a:ext cx="60614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8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5C0-3913-419C-89F0-7173FA9A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Experiment 1: Enhancement of Transparency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CC16D-5B10-4162-802E-76E5E9B5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509-417A-4AA1-94D8-F84749BB5CC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BE760-CE0B-4005-8201-1DB911F72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88" y="1246221"/>
            <a:ext cx="7746024" cy="52696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63024B-1B47-4B97-9449-3259FD5EBB3B}"/>
              </a:ext>
            </a:extLst>
          </p:cNvPr>
          <p:cNvSpPr/>
          <p:nvPr/>
        </p:nvSpPr>
        <p:spPr>
          <a:xfrm>
            <a:off x="2133600" y="4267200"/>
            <a:ext cx="838200" cy="838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B179F7-83D8-4B1F-A68C-A4791A96186D}"/>
              </a:ext>
            </a:extLst>
          </p:cNvPr>
          <p:cNvSpPr/>
          <p:nvPr/>
        </p:nvSpPr>
        <p:spPr>
          <a:xfrm>
            <a:off x="3243714" y="4258340"/>
            <a:ext cx="838200" cy="838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7E63E8-4C96-4CAC-88B3-27C0E900991C}"/>
              </a:ext>
            </a:extLst>
          </p:cNvPr>
          <p:cNvSpPr/>
          <p:nvPr/>
        </p:nvSpPr>
        <p:spPr>
          <a:xfrm>
            <a:off x="2743200" y="2866025"/>
            <a:ext cx="838200" cy="838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69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706</Words>
  <Application>Microsoft Office PowerPoint</Application>
  <PresentationFormat>Widescreen</PresentationFormat>
  <Paragraphs>119</Paragraphs>
  <Slides>21</Slides>
  <Notes>14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Office Theme</vt:lpstr>
      <vt:lpstr>Admittance Control With Inner Position/Velocity Loop</vt:lpstr>
      <vt:lpstr>Introduction: Admittance Control</vt:lpstr>
      <vt:lpstr>Block Diagram</vt:lpstr>
      <vt:lpstr>Force Sensor: Location</vt:lpstr>
      <vt:lpstr>Force Sensor: Calibration</vt:lpstr>
      <vt:lpstr>Force Sensor: Transfer Function</vt:lpstr>
      <vt:lpstr>Servo-Amplifier: Location</vt:lpstr>
      <vt:lpstr>Servo-Amplifier: Transfer Function</vt:lpstr>
      <vt:lpstr>Experiment 1: Enhancement of Transparency</vt:lpstr>
      <vt:lpstr>Experiment 2: Virtual M-B-K System</vt:lpstr>
      <vt:lpstr>Experiment 1: Transparency</vt:lpstr>
      <vt:lpstr>Experiment 1: Results-Transparency Planes</vt:lpstr>
      <vt:lpstr>Experiment 1: Results-Transparency Planes</vt:lpstr>
      <vt:lpstr>Experiment 1: Results-TVA Plots</vt:lpstr>
      <vt:lpstr>Experiment 2: Virtual M-B-K System</vt:lpstr>
      <vt:lpstr>Experiment 2: Results - M-B-K-Plot</vt:lpstr>
      <vt:lpstr>Experiment 2: Results - M-B-K-Plot</vt:lpstr>
      <vt:lpstr>Experiment 2: Results - M-B-K-Plot</vt:lpstr>
      <vt:lpstr>Conclusions/ Outlook</vt:lpstr>
      <vt:lpstr>Thank you for your attention!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Human-Robot Interaction Lecture 7 – Dynamical System Modeling</dc:title>
  <dc:creator>Alberto, Martin</dc:creator>
  <cp:lastModifiedBy>Alberto Giammarino</cp:lastModifiedBy>
  <cp:revision>445</cp:revision>
  <cp:lastPrinted>2011-11-25T10:21:01Z</cp:lastPrinted>
  <dcterms:created xsi:type="dcterms:W3CDTF">2011-11-02T17:32:50Z</dcterms:created>
  <dcterms:modified xsi:type="dcterms:W3CDTF">2020-11-28T17:52:33Z</dcterms:modified>
</cp:coreProperties>
</file>